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0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3D12A-E1F3-4602-81FC-D0F596DBF21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1F10B-5AD7-47D9-9C8F-A916BBC1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8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1F10B-5AD7-47D9-9C8F-A916BBC196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3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6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5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1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7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3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9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3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3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3AB14-8E20-40AE-9AE9-03497B0E51C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686E1-E078-4F26-AF5E-9B7C9E8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3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a Million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13666"/>
            <a:ext cx="6400800" cy="2025134"/>
          </a:xfrm>
        </p:spPr>
        <p:txBody>
          <a:bodyPr/>
          <a:lstStyle/>
          <a:p>
            <a:r>
              <a:rPr lang="en-US" dirty="0" smtClean="0"/>
              <a:t>Strategies for Saving at Every Age</a:t>
            </a:r>
            <a:endParaRPr lang="en-US" dirty="0"/>
          </a:p>
        </p:txBody>
      </p:sp>
      <p:pic>
        <p:nvPicPr>
          <p:cNvPr id="4" name="Picture 2" descr="C:\Users\strunci\AppData\Local\Microsoft\Windows\Temporary Internet Files\Content.IE5\TN7HV1OP\MP90038263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60711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trunci\AppData\Local\Microsoft\Windows\Temporary Internet Files\Content.IE5\TN7HV1OP\MP90038263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33" y="4343400"/>
            <a:ext cx="4560711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311092" y="3244334"/>
            <a:ext cx="452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Copyrighted, Kiplinger Washington Editors, </a:t>
            </a:r>
            <a:r>
              <a:rPr lang="en-US" dirty="0" err="1"/>
              <a:t>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HOW TO SAVE A MILLION AT AGE 55</a:t>
            </a:r>
            <a:endParaRPr lang="en-US" sz="2400" dirty="0"/>
          </a:p>
          <a:p>
            <a:r>
              <a:rPr lang="en-US" sz="2400" b="1" dirty="0"/>
              <a:t>You've Saved: 0$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To reach one million by age 65 you need to save </a:t>
            </a:r>
            <a:r>
              <a:rPr lang="en-US" sz="2400" b="1" dirty="0"/>
              <a:t>$5,466 per month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828800"/>
            <a:ext cx="8991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If You've Saved: $50,000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To </a:t>
            </a:r>
            <a:r>
              <a:rPr lang="en-US" sz="2800" dirty="0"/>
              <a:t>reach one million by age 65 you need to save </a:t>
            </a:r>
            <a:r>
              <a:rPr lang="en-US" sz="2800" b="1" dirty="0"/>
              <a:t>$4,859 per month.</a:t>
            </a:r>
            <a:endParaRPr lang="en-US" sz="2800" dirty="0"/>
          </a:p>
          <a:p>
            <a:r>
              <a:rPr lang="en-US" sz="2800" b="1" dirty="0"/>
              <a:t>If You've Saved: $100,000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To reach one million by age 65 you need to save </a:t>
            </a:r>
            <a:r>
              <a:rPr lang="en-US" sz="2800" b="1" dirty="0"/>
              <a:t>$4,253 per month.</a:t>
            </a:r>
            <a:endParaRPr lang="en-US" sz="2800" dirty="0"/>
          </a:p>
          <a:p>
            <a:r>
              <a:rPr lang="en-US" sz="2800" b="1" dirty="0"/>
              <a:t>If You've Saved: $200,000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To reach one million by age 65 you need to save </a:t>
            </a:r>
            <a:r>
              <a:rPr lang="en-US" sz="2800" b="1" dirty="0"/>
              <a:t>$3,040 per month.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27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8991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Successful Savings </a:t>
            </a:r>
            <a:r>
              <a:rPr lang="en-US" b="1" dirty="0" smtClean="0"/>
              <a:t>Strategies</a:t>
            </a:r>
          </a:p>
          <a:p>
            <a:endParaRPr lang="en-US" dirty="0"/>
          </a:p>
          <a:p>
            <a:r>
              <a:rPr lang="en-US" sz="3200" dirty="0"/>
              <a:t>Take advantage of your peak earning years to top off your savings.</a:t>
            </a:r>
          </a:p>
          <a:p>
            <a:r>
              <a:rPr lang="en-US" sz="3600" b="1" dirty="0"/>
              <a:t>Add an extra $5,000 in catch-up contributions to your 401(k)</a:t>
            </a:r>
            <a:r>
              <a:rPr lang="en-US" sz="3600" dirty="0"/>
              <a:t> savings and an extra $1,000 to your IRA.</a:t>
            </a:r>
          </a:p>
          <a:p>
            <a:r>
              <a:rPr lang="en-US" sz="3600" dirty="0"/>
              <a:t>As you near retirement, reallocate your portfolio to </a:t>
            </a:r>
            <a:r>
              <a:rPr lang="en-US" sz="3600" b="1" dirty="0"/>
              <a:t>70% stocks and 30% bonds.</a:t>
            </a:r>
            <a:endParaRPr lang="en-US" sz="3600" dirty="0"/>
          </a:p>
          <a:p>
            <a:r>
              <a:rPr lang="en-US" sz="3600" dirty="0"/>
              <a:t>Estimate your retirement expenses and your projected income. If you're coming up short, </a:t>
            </a:r>
            <a:r>
              <a:rPr lang="en-US" sz="3600" b="1" dirty="0"/>
              <a:t>consider working a few more years.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695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trunci\AppData\Local\Microsoft\Windows\Temporary Internet Files\Content.IE5\TN7HV1OP\MP90038266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152400"/>
            <a:ext cx="7301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Start Saving Now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At age 25, you're starting from scratch. At ages 35, 45 and 55, we assume you already have money in savings on which you're earning 8% annually. Even if you can't save quite this much now, our step-by-step guide will help you set priorities for every stage of life.</a:t>
            </a:r>
          </a:p>
        </p:txBody>
      </p:sp>
      <p:pic>
        <p:nvPicPr>
          <p:cNvPr id="3" name="Picture 2" descr="C:\Users\strunci\AppData\Local\Microsoft\Windows\Temporary Internet Files\Content.IE5\MSS91ZW9\MP90044219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43792"/>
            <a:ext cx="8305800" cy="453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1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TO SAVE A MILLION AT AGE 25</a:t>
            </a:r>
            <a:endParaRPr lang="en-US" sz="3600" dirty="0"/>
          </a:p>
          <a:p>
            <a:r>
              <a:rPr lang="en-US" sz="3600" b="1" dirty="0"/>
              <a:t>You've Saved: $0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To reach one million by age 65 you need to save </a:t>
            </a:r>
            <a:r>
              <a:rPr lang="en-US" sz="3600" b="1" dirty="0"/>
              <a:t>$286 per month.</a:t>
            </a:r>
            <a:endParaRPr lang="en-US" sz="3600" dirty="0"/>
          </a:p>
        </p:txBody>
      </p:sp>
      <p:pic>
        <p:nvPicPr>
          <p:cNvPr id="4" name="Picture 2" descr="C:\Users\strunci\AppData\Local\Microsoft\Windows\Temporary Internet Files\Content.IE5\HPQIUWWY\MP90039946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8305800" cy="31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0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8763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Successful Savings Strategies</a:t>
            </a:r>
            <a:endParaRPr lang="en-US" sz="3200" dirty="0"/>
          </a:p>
          <a:p>
            <a:r>
              <a:rPr lang="en-US" sz="2800" dirty="0"/>
              <a:t>You're just starting your career, so this is your chance to build a solid financial foundation. Time is on your side</a:t>
            </a:r>
            <a:r>
              <a:rPr lang="en-US" sz="3200" dirty="0"/>
              <a:t>.</a:t>
            </a:r>
          </a:p>
          <a:p>
            <a:r>
              <a:rPr lang="en-US" sz="3200" dirty="0"/>
              <a:t>Contribute enough to your company 401(k) plan to </a:t>
            </a:r>
            <a:r>
              <a:rPr lang="en-US" sz="3200" b="1" dirty="0"/>
              <a:t>capture your employer match</a:t>
            </a:r>
            <a:r>
              <a:rPr lang="en-US" sz="3200" dirty="0"/>
              <a:t>. If you don't have a retirement plan at work, fund an IRA.</a:t>
            </a:r>
          </a:p>
          <a:p>
            <a:r>
              <a:rPr lang="en-US" sz="3200" dirty="0"/>
              <a:t>You'll be investing for 30 years or more, so you can afford to keep </a:t>
            </a:r>
            <a:r>
              <a:rPr lang="en-US" sz="3200" b="1" dirty="0"/>
              <a:t>100% of you account in stocks</a:t>
            </a:r>
            <a:r>
              <a:rPr lang="en-US" sz="3200" dirty="0"/>
              <a:t>.</a:t>
            </a:r>
          </a:p>
          <a:p>
            <a:r>
              <a:rPr lang="en-US" sz="3200" b="1" dirty="0"/>
              <a:t>Pay down credit cards</a:t>
            </a:r>
            <a:r>
              <a:rPr lang="en-US" sz="3200" dirty="0"/>
              <a:t> and other high-interest debt. That will free up money to save for a house.</a:t>
            </a:r>
          </a:p>
          <a:p>
            <a:r>
              <a:rPr lang="en-US" sz="3200" b="1" dirty="0"/>
              <a:t>Set up an emergency fund</a:t>
            </a:r>
            <a:r>
              <a:rPr lang="en-US" sz="3200" dirty="0"/>
              <a:t> equal to three to six months of take-home pay. Stash it in a readily accessible account in an online bank that pays interest of 4% or more.</a:t>
            </a:r>
          </a:p>
        </p:txBody>
      </p:sp>
    </p:spTree>
    <p:extLst>
      <p:ext uri="{BB962C8B-B14F-4D97-AF65-F5344CB8AC3E}">
        <p14:creationId xmlns:p14="http://schemas.microsoft.com/office/powerpoint/2010/main" val="199632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HOW TO SAVE A MILLION AT AGE 35</a:t>
            </a:r>
            <a:endParaRPr lang="en-US" sz="2800" dirty="0"/>
          </a:p>
          <a:p>
            <a:r>
              <a:rPr lang="en-US" sz="2800" b="1" dirty="0"/>
              <a:t>You've Saved: 0$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To reach one million by age 65 you need to save </a:t>
            </a:r>
            <a:r>
              <a:rPr lang="en-US" sz="2800" b="1" dirty="0"/>
              <a:t>$671 per month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3" name="Picture 2" descr="C:\Users\strunci\AppData\Local\Microsoft\Windows\Temporary Internet Files\Content.IE5\MSS91ZW9\MP90034189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331" y="2209800"/>
            <a:ext cx="6783469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2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892104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If You've Saved: $50,000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To reach one million by age 65 you need to save </a:t>
            </a:r>
            <a:r>
              <a:rPr lang="en-US" sz="2800" b="1" dirty="0"/>
              <a:t>$304 per month.</a:t>
            </a:r>
            <a:endParaRPr lang="en-US" sz="2800" dirty="0"/>
          </a:p>
          <a:p>
            <a:r>
              <a:rPr lang="en-US" sz="2800" b="1" dirty="0"/>
              <a:t>Successful Savings Strategies</a:t>
            </a:r>
            <a:endParaRPr lang="en-US" sz="2800" dirty="0"/>
          </a:p>
          <a:p>
            <a:r>
              <a:rPr lang="en-US" sz="2800" dirty="0"/>
              <a:t>You may be starting a family or preparing to buy a home. Balance you short-term needs with long-term savings goals.</a:t>
            </a:r>
          </a:p>
          <a:p>
            <a:r>
              <a:rPr lang="en-US" sz="2800" dirty="0"/>
              <a:t>Although you have added responsibilities, don't neglect retirement.</a:t>
            </a:r>
          </a:p>
          <a:p>
            <a:r>
              <a:rPr lang="en-US" sz="2800" b="1" dirty="0"/>
              <a:t>Aim to save 15% of your gross income</a:t>
            </a:r>
            <a:r>
              <a:rPr lang="en-US" sz="2800" dirty="0"/>
              <a:t> (including an employer match in your 401(k). If one parent leaves work to care for the kids, consider opening a spousal IRA.</a:t>
            </a:r>
          </a:p>
          <a:p>
            <a:r>
              <a:rPr lang="en-US" sz="2800" b="1" dirty="0"/>
              <a:t>Shift your assets to 90% stocks and 10% bonds.</a:t>
            </a:r>
            <a:endParaRPr lang="en-US" sz="2800" dirty="0"/>
          </a:p>
          <a:p>
            <a:r>
              <a:rPr lang="en-US" sz="2800" b="1" dirty="0"/>
              <a:t>Invest in a 529 college-savings plan.</a:t>
            </a:r>
            <a:r>
              <a:rPr lang="en-US" sz="2800" dirty="0"/>
              <a:t> Many states offer a tax deduction for your contribution, and qualified distributions are exempt from federal taxes.</a:t>
            </a:r>
          </a:p>
        </p:txBody>
      </p:sp>
    </p:spTree>
    <p:extLst>
      <p:ext uri="{BB962C8B-B14F-4D97-AF65-F5344CB8AC3E}">
        <p14:creationId xmlns:p14="http://schemas.microsoft.com/office/powerpoint/2010/main" val="2552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HOW TO SAVE A MILLION AT AGE 45</a:t>
            </a:r>
            <a:endParaRPr lang="en-US" sz="2400" dirty="0"/>
          </a:p>
          <a:p>
            <a:r>
              <a:rPr lang="en-US" sz="2400" b="1" dirty="0"/>
              <a:t>You've Saved: 0$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To reach one million by age 65 you need to save </a:t>
            </a:r>
            <a:r>
              <a:rPr lang="en-US" sz="2400" b="1" dirty="0"/>
              <a:t>$1,698 per month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3" name="Picture 3" descr="C:\Users\strunci\AppData\Local\Microsoft\Windows\Temporary Internet Files\Content.IE5\HPQIUWWY\MP90038263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6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If You've Saved: $50,000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To reach one million by age 65 you need to save </a:t>
            </a:r>
            <a:r>
              <a:rPr lang="en-US" sz="2800" b="1" dirty="0"/>
              <a:t>$1298 per month.</a:t>
            </a:r>
            <a:endParaRPr lang="en-US" sz="2800" dirty="0"/>
          </a:p>
          <a:p>
            <a:r>
              <a:rPr lang="en-US" sz="2800" b="1" dirty="0"/>
              <a:t>If You've Saved: $100,000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To reach one million by age 65 you need to save </a:t>
            </a:r>
            <a:r>
              <a:rPr lang="en-US" sz="2800" b="1" dirty="0"/>
              <a:t>$861 per month.</a:t>
            </a:r>
            <a:endParaRPr lang="en-US" sz="2800" dirty="0"/>
          </a:p>
        </p:txBody>
      </p:sp>
      <p:pic>
        <p:nvPicPr>
          <p:cNvPr id="3" name="Picture 4" descr="C:\Users\strunci\AppData\Local\Microsoft\Windows\Temporary Internet Files\Content.IE5\PYNUZ253\MP90034187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799"/>
            <a:ext cx="7162800" cy="346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1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Successful Savings Strategies</a:t>
            </a:r>
            <a:endParaRPr lang="en-US" dirty="0"/>
          </a:p>
          <a:p>
            <a:r>
              <a:rPr lang="en-US" sz="3200" dirty="0"/>
              <a:t>You may be juggling the needs of a growing family and aging parents, but don't take a break from retirement savings.</a:t>
            </a:r>
          </a:p>
          <a:p>
            <a:r>
              <a:rPr lang="en-US" sz="3200" dirty="0"/>
              <a:t>You can </a:t>
            </a:r>
            <a:r>
              <a:rPr lang="en-US" sz="3200" b="1" dirty="0"/>
              <a:t>contribute up to $15,500 to a 401(k)</a:t>
            </a:r>
            <a:r>
              <a:rPr lang="en-US" sz="3200" dirty="0"/>
              <a:t> or similar workplace-based retirement plan this year or $5,000 to an IRA. Roll over retirement savings from previous jobs into an IRA.</a:t>
            </a:r>
          </a:p>
          <a:p>
            <a:r>
              <a:rPr lang="en-US" sz="3200" dirty="0"/>
              <a:t>Adjust your asset allocation to </a:t>
            </a:r>
            <a:r>
              <a:rPr lang="en-US" sz="3200" b="1" dirty="0"/>
              <a:t>80% stocks and 20% bonds</a:t>
            </a:r>
            <a:r>
              <a:rPr lang="en-US" sz="3200" dirty="0"/>
              <a:t>.	</a:t>
            </a:r>
          </a:p>
          <a:p>
            <a:r>
              <a:rPr lang="en-US" sz="3200" dirty="0"/>
              <a:t>Your kids can get grants or loans for college, but there's no financial aid for your retirement. </a:t>
            </a:r>
            <a:r>
              <a:rPr lang="en-US" sz="3200" b="1" dirty="0"/>
              <a:t>Don't put your kids' college costs ahead of retirement.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639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434</Words>
  <Application>Microsoft Office PowerPoint</Application>
  <PresentationFormat>On-screen Show (4:3)</PresentationFormat>
  <Paragraphs>43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How to Make a Million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Northwest Florida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Million</dc:title>
  <dc:creator>Strunc, Iris</dc:creator>
  <cp:lastModifiedBy>IT Department</cp:lastModifiedBy>
  <cp:revision>14</cp:revision>
  <dcterms:created xsi:type="dcterms:W3CDTF">2014-04-18T16:15:27Z</dcterms:created>
  <dcterms:modified xsi:type="dcterms:W3CDTF">2016-08-05T17:39:56Z</dcterms:modified>
</cp:coreProperties>
</file>